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6" r:id="rId14"/>
    <p:sldId id="277" r:id="rId15"/>
    <p:sldId id="268" r:id="rId16"/>
    <p:sldId id="275" r:id="rId17"/>
    <p:sldId id="267" r:id="rId18"/>
    <p:sldId id="270" r:id="rId19"/>
    <p:sldId id="271" r:id="rId20"/>
    <p:sldId id="272" r:id="rId21"/>
    <p:sldId id="278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57751A6-1092-4E0A-8111-23147717A40D}">
  <a:tblStyle styleId="{857751A6-1092-4E0A-8111-23147717A40D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75396" autoAdjust="0"/>
  </p:normalViewPr>
  <p:slideViewPr>
    <p:cSldViewPr snapToGrid="0" snapToObjects="1">
      <p:cViewPr varScale="1">
        <p:scale>
          <a:sx n="91" d="100"/>
          <a:sy n="91" d="100"/>
        </p:scale>
        <p:origin x="-978" y="-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8738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 dirty="0" smtClean="0">
                <a:solidFill>
                  <a:schemeClr val="dk2"/>
                </a:solidFill>
              </a:rPr>
              <a:t>International </a:t>
            </a:r>
            <a:r>
              <a:rPr lang="en" sz="1800" dirty="0" smtClean="0">
                <a:solidFill>
                  <a:schemeClr val="dk2"/>
                </a:solidFill>
              </a:rPr>
              <a:t>Panel of Climate Change</a:t>
            </a:r>
            <a:endParaRPr lang="en" sz="1800" dirty="0" smtClean="0">
              <a:solidFill>
                <a:schemeClr val="dk2"/>
              </a:solidFill>
            </a:endParaRP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endParaRPr lang="en" sz="1800" dirty="0" smtClean="0">
              <a:solidFill>
                <a:schemeClr val="dk2"/>
              </a:solidFill>
            </a:endParaRP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 dirty="0" smtClean="0">
                <a:solidFill>
                  <a:schemeClr val="dk2"/>
                </a:solidFill>
              </a:rPr>
              <a:t>RCP: </a:t>
            </a:r>
            <a:r>
              <a:rPr lang="en" sz="1800" b="1" dirty="0" smtClean="0">
                <a:solidFill>
                  <a:schemeClr val="dk2"/>
                </a:solidFill>
              </a:rPr>
              <a:t>Representative Concentration Pathways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endParaRPr lang="en" sz="1400" dirty="0" smtClean="0">
              <a:solidFill>
                <a:schemeClr val="dk2"/>
              </a:solidFill>
            </a:endParaRP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400" dirty="0" smtClean="0">
                <a:solidFill>
                  <a:schemeClr val="dk2"/>
                </a:solidFill>
              </a:rPr>
              <a:t>2.6</a:t>
            </a:r>
            <a:r>
              <a:rPr lang="en" sz="1400" baseline="0" dirty="0" smtClean="0">
                <a:solidFill>
                  <a:schemeClr val="dk2"/>
                </a:solidFill>
              </a:rPr>
              <a:t> – Peak and decline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400" baseline="0" dirty="0" smtClean="0">
                <a:solidFill>
                  <a:schemeClr val="dk2"/>
                </a:solidFill>
              </a:rPr>
              <a:t>8.5 – Steady increase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endParaRPr lang="en" sz="1400" dirty="0" smtClean="0">
              <a:solidFill>
                <a:schemeClr val="dk2"/>
              </a:solidFill>
            </a:endParaRP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400" dirty="0" smtClean="0">
                <a:solidFill>
                  <a:schemeClr val="dk2"/>
                </a:solidFill>
              </a:rPr>
              <a:t>Precipitation, Air Temp, Wind Speed, Relative Humidity</a:t>
            </a:r>
            <a:endParaRPr lang="en" sz="14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endParaRPr lang="en" sz="1800" dirty="0" smtClean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 dirty="0" smtClean="0">
                <a:solidFill>
                  <a:schemeClr val="dk2"/>
                </a:solidFill>
              </a:rPr>
              <a:t>“</a:t>
            </a:r>
            <a:r>
              <a:rPr lang="en" sz="1800" dirty="0">
                <a:solidFill>
                  <a:schemeClr val="dk2"/>
                </a:solidFill>
              </a:rPr>
              <a:t>Downscaled CMIP3 and </a:t>
            </a:r>
            <a:r>
              <a:rPr lang="en" sz="1800" b="1" dirty="0">
                <a:solidFill>
                  <a:schemeClr val="dk2"/>
                </a:solidFill>
              </a:rPr>
              <a:t>CMIP5</a:t>
            </a:r>
            <a:r>
              <a:rPr lang="en" sz="1800" dirty="0">
                <a:solidFill>
                  <a:schemeClr val="dk2"/>
                </a:solidFill>
              </a:rPr>
              <a:t> Climate and Hydrologic Projections”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endParaRPr sz="1800" dirty="0">
              <a:solidFill>
                <a:schemeClr val="dk2"/>
              </a:solidFill>
            </a:endParaRP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 i="1" dirty="0">
                <a:solidFill>
                  <a:schemeClr val="dk2"/>
                </a:solidFill>
              </a:rPr>
              <a:t>8 Watersheds , 8 Streams, 1 Demand Node, 1 WWTP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Water “flows” through demand, assuming optimal WWTP, treats all the water coming from Mill Creek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Not possible for Mill creek to satisfy the demand of SLC, but simplify simulation of model assuming all demand will be met with the “reservoirs” that are not modeled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Focus is on the Central Valley WWTP and its effects on the Jordan River until 2099 in two different climate scenarios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Suggesting outflow BOD concentrations that will aid in the lowering of the BOD in the Jordan River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of BOD doesn’t necessarily cause change in 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5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09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DO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35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DO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Conclusions (10)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Effectively restates the thesis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Main findings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/>
              <a:t>And content covered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Have [#] next to each image - add next to reference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www.crockettclan.org</a:t>
            </a:r>
            <a:r>
              <a:rPr lang="en-US" dirty="0" smtClean="0"/>
              <a:t>/blog/?p=1046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www.crockettclan.org</a:t>
            </a:r>
            <a:r>
              <a:rPr lang="en-US" dirty="0" smtClean="0"/>
              <a:t>/blog/?p=1046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71600" lvl="2" indent="-342900">
              <a:spcBef>
                <a:spcPts val="0"/>
              </a:spcBef>
              <a:buSzPct val="100000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endParaRPr lang="en" sz="1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Salt Lake County Flood Control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Average Monthly Flows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 dirty="0">
                <a:solidFill>
                  <a:schemeClr val="dk2"/>
                </a:solidFill>
              </a:rPr>
              <a:t>R scripts created to sort through data</a:t>
            </a:r>
          </a:p>
          <a:p>
            <a:pPr marL="914400" lvl="1" indent="-2286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</a:pPr>
            <a:r>
              <a:rPr lang="en" sz="1400" dirty="0">
                <a:solidFill>
                  <a:schemeClr val="dk2"/>
                </a:solidFill>
              </a:rPr>
              <a:t>Google Earth Package to choose necessary sites</a:t>
            </a: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800" dirty="0">
                <a:solidFill>
                  <a:schemeClr val="dk2"/>
                </a:solidFill>
              </a:rPr>
              <a:t>Scattered monthly data from </a:t>
            </a:r>
            <a:r>
              <a:rPr lang="en" sz="1800" dirty="0" smtClean="0">
                <a:solidFill>
                  <a:schemeClr val="dk2"/>
                </a:solidFill>
              </a:rPr>
              <a:t>[1950-2010]</a:t>
            </a:r>
            <a:endParaRPr lang="en" sz="1800" dirty="0">
              <a:solidFill>
                <a:schemeClr val="dk2"/>
              </a:solidFill>
            </a:endParaRPr>
          </a:p>
          <a:p>
            <a:pPr marL="914400" lvl="1" indent="-2286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</a:pPr>
            <a:r>
              <a:rPr lang="en" sz="1400" dirty="0">
                <a:solidFill>
                  <a:schemeClr val="dk2"/>
                </a:solidFill>
              </a:rPr>
              <a:t>Took monthly </a:t>
            </a:r>
            <a:r>
              <a:rPr lang="en" sz="1400" dirty="0" smtClean="0">
                <a:solidFill>
                  <a:schemeClr val="dk2"/>
                </a:solidFill>
              </a:rPr>
              <a:t>averages</a:t>
            </a:r>
          </a:p>
          <a:p>
            <a:pPr marL="914400" lvl="1" indent="-2286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</a:pPr>
            <a:r>
              <a:rPr lang="en" sz="1400" dirty="0" smtClean="0">
                <a:solidFill>
                  <a:schemeClr val="dk2"/>
                </a:solidFill>
              </a:rPr>
              <a:t>Used </a:t>
            </a:r>
            <a:r>
              <a:rPr lang="en" sz="1400" dirty="0">
                <a:solidFill>
                  <a:schemeClr val="dk2"/>
                </a:solidFill>
              </a:rPr>
              <a:t>for historical data reference for BOD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68580" rIns="6858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0933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34290" tIns="0" rIns="3429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179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34290" tIns="0" rIns="3429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1000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9020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68580" rIns="6858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5117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7909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68580" rIns="6858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68580" rIns="6858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5671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522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8090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68580" rIns="68580">
            <a:norm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4801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68580" tIns="0" rIns="6858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342900" tIns="3429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68580" tIns="0" rIns="6858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0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073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700">
                <a:solidFill>
                  <a:srgbClr val="FFFFFF"/>
                </a:solidFill>
              </a:defRPr>
            </a:lvl1pPr>
          </a:lstStyle>
          <a:p>
            <a:fld id="{E420B6B9-73AD-4793-A3CB-0F1E6BC63A34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7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6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gdo-dcp.ucllnl.org/downscaled_cmip_projections/dcpInterface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wqms.utah.gov/HelpAbout.aspx" TargetMode="External"/><Relationship Id="rId5" Type="http://schemas.openxmlformats.org/officeDocument/2006/relationships/hyperlink" Target="https://slco.org/flood-control/real-time-streamflow-totals/" TargetMode="External"/><Relationship Id="rId4" Type="http://schemas.openxmlformats.org/officeDocument/2006/relationships/hyperlink" Target="http://udottraffic.utah.gov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 in the Jordan River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Matt Chaney, Manjot Kaur, Brittany Van Grouw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0" y="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5963303" y="4398281"/>
            <a:ext cx="3113400" cy="6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i="1" dirty="0"/>
              <a:t>Water Resources Planning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i="1" dirty="0">
                <a:solidFill>
                  <a:schemeClr val="bg1"/>
                </a:solidFill>
              </a:rPr>
              <a:t>April 28, 2016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Projected Climate Data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1" y="4036541"/>
            <a:ext cx="2171036" cy="6919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4"/>
          <p:cNvSpPr txBox="1"/>
          <p:nvPr/>
        </p:nvSpPr>
        <p:spPr>
          <a:xfrm>
            <a:off x="7400094" y="4728519"/>
            <a:ext cx="1743906" cy="373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i="1" dirty="0">
                <a:solidFill>
                  <a:schemeClr val="bg1"/>
                </a:solidFill>
              </a:rPr>
              <a:t>Data Collection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25611" y="14375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0130" y="1285103"/>
            <a:ext cx="811015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705" y="1086466"/>
            <a:ext cx="6319682" cy="29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525600" cy="61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Schematic</a:t>
            </a:r>
          </a:p>
        </p:txBody>
      </p:sp>
      <p:sp>
        <p:nvSpPr>
          <p:cNvPr id="5" name="Shape 64"/>
          <p:cNvSpPr txBox="1"/>
          <p:nvPr/>
        </p:nvSpPr>
        <p:spPr>
          <a:xfrm>
            <a:off x="7400094" y="4728519"/>
            <a:ext cx="1743906" cy="373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i="1" dirty="0" smtClean="0">
                <a:solidFill>
                  <a:schemeClr val="bg1"/>
                </a:solidFill>
              </a:rPr>
              <a:t>Model</a:t>
            </a:r>
            <a:endParaRPr lang="en" sz="1600" i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25611" y="14375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20130" y="1285103"/>
            <a:ext cx="811015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34" y="170273"/>
            <a:ext cx="5538181" cy="442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272030"/>
            <a:ext cx="2143176" cy="58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25611" y="14375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0130" y="1285103"/>
            <a:ext cx="811015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99" y="922639"/>
            <a:ext cx="7141325" cy="36411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92" y="403204"/>
            <a:ext cx="7594151" cy="3943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292" y="403204"/>
            <a:ext cx="7594151" cy="3943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64"/>
          <p:cNvSpPr txBox="1"/>
          <p:nvPr/>
        </p:nvSpPr>
        <p:spPr>
          <a:xfrm>
            <a:off x="7400094" y="4728519"/>
            <a:ext cx="1743906" cy="373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i="1" dirty="0" smtClean="0">
                <a:solidFill>
                  <a:schemeClr val="bg1"/>
                </a:solidFill>
              </a:rPr>
              <a:t>Results</a:t>
            </a:r>
            <a:endParaRPr lang="en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92" y="403204"/>
            <a:ext cx="7594151" cy="3943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293" y="403204"/>
            <a:ext cx="7594150" cy="3943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64"/>
          <p:cNvSpPr txBox="1"/>
          <p:nvPr/>
        </p:nvSpPr>
        <p:spPr>
          <a:xfrm>
            <a:off x="7400094" y="4728519"/>
            <a:ext cx="1743906" cy="373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i="1" dirty="0" smtClean="0">
                <a:solidFill>
                  <a:schemeClr val="bg1"/>
                </a:solidFill>
              </a:rPr>
              <a:t>Results</a:t>
            </a:r>
            <a:endParaRPr lang="en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18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89" y="403202"/>
            <a:ext cx="7594151" cy="3943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290" y="403203"/>
            <a:ext cx="7594151" cy="3943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Shape 64"/>
          <p:cNvSpPr txBox="1"/>
          <p:nvPr/>
        </p:nvSpPr>
        <p:spPr>
          <a:xfrm>
            <a:off x="7400094" y="4728519"/>
            <a:ext cx="1743906" cy="373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i="1" dirty="0" smtClean="0">
                <a:solidFill>
                  <a:schemeClr val="bg1"/>
                </a:solidFill>
              </a:rPr>
              <a:t>Results</a:t>
            </a:r>
            <a:endParaRPr lang="en" sz="16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92" y="403204"/>
            <a:ext cx="7594151" cy="3943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291" y="404039"/>
            <a:ext cx="7594151" cy="394241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64"/>
          <p:cNvSpPr txBox="1"/>
          <p:nvPr/>
        </p:nvSpPr>
        <p:spPr>
          <a:xfrm>
            <a:off x="7400094" y="4728519"/>
            <a:ext cx="1743906" cy="373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i="1" dirty="0" smtClean="0">
                <a:solidFill>
                  <a:schemeClr val="bg1"/>
                </a:solidFill>
              </a:rPr>
              <a:t>Results</a:t>
            </a:r>
            <a:endParaRPr lang="en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34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92" y="403204"/>
            <a:ext cx="7594151" cy="39432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64"/>
          <p:cNvSpPr txBox="1"/>
          <p:nvPr/>
        </p:nvSpPr>
        <p:spPr>
          <a:xfrm>
            <a:off x="7400094" y="4728519"/>
            <a:ext cx="1743906" cy="373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i="1" dirty="0" smtClean="0">
                <a:solidFill>
                  <a:schemeClr val="bg1"/>
                </a:solidFill>
              </a:rPr>
              <a:t>Results</a:t>
            </a:r>
            <a:endParaRPr lang="en" sz="16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1416907"/>
            <a:ext cx="8520600" cy="315196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Problem Statement: </a:t>
            </a:r>
            <a:r>
              <a:rPr lang="en" dirty="0"/>
              <a:t>Based on climate change scenarios, would changing the BOD effluent </a:t>
            </a:r>
            <a:r>
              <a:rPr lang="en" dirty="0" smtClean="0"/>
              <a:t>standards of Central Valley </a:t>
            </a:r>
            <a:r>
              <a:rPr lang="en" dirty="0"/>
              <a:t>have a significant impact on DO levels in the Jordan River? </a:t>
            </a:r>
            <a:endParaRPr lang="en" dirty="0" smtClean="0"/>
          </a:p>
          <a:p>
            <a:pPr lvl="0">
              <a:spcBef>
                <a:spcPts val="0"/>
              </a:spcBef>
              <a:buNone/>
            </a:pPr>
            <a:endParaRPr lang="en" b="1" dirty="0"/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Conclusion</a:t>
            </a:r>
            <a:r>
              <a:rPr lang="en" b="1" dirty="0"/>
              <a:t>: </a:t>
            </a:r>
            <a:r>
              <a:rPr lang="en" dirty="0"/>
              <a:t>No - Changing the BOD effluent </a:t>
            </a:r>
            <a:r>
              <a:rPr lang="en" dirty="0" smtClean="0"/>
              <a:t>standard for Central Valley does </a:t>
            </a:r>
            <a:r>
              <a:rPr lang="en" dirty="0"/>
              <a:t>not have a significant impact compared to the impact of climate </a:t>
            </a:r>
            <a:r>
              <a:rPr lang="en" dirty="0" smtClean="0"/>
              <a:t>change on DO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b="1" dirty="0" smtClean="0"/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Future Work: </a:t>
            </a:r>
            <a:r>
              <a:rPr lang="en" dirty="0" smtClean="0"/>
              <a:t>Model </a:t>
            </a:r>
            <a:r>
              <a:rPr lang="en" dirty="0"/>
              <a:t>can be expanded further to include impact from all point and non-point sources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Population </a:t>
            </a:r>
            <a:r>
              <a:rPr lang="en" dirty="0" smtClean="0"/>
              <a:t>growth/demand changes</a:t>
            </a:r>
            <a:endParaRPr lang="e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136822"/>
            <a:ext cx="8520600" cy="31684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fontAlgn="base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00" i="1" dirty="0"/>
              <a:t>Ambient Water Quality Monitoring System (AWQMS) User Guide</a:t>
            </a:r>
            <a:r>
              <a:rPr lang="en-US" sz="1000" dirty="0"/>
              <a:t>. </a:t>
            </a:r>
            <a:r>
              <a:rPr lang="en-US" sz="1000" dirty="0" err="1"/>
              <a:t>N.p</a:t>
            </a:r>
            <a:r>
              <a:rPr lang="en-US" sz="1000" dirty="0"/>
              <a:t>.: </a:t>
            </a:r>
            <a:r>
              <a:rPr lang="en-US" sz="1000" dirty="0" err="1"/>
              <a:t>Goldsystems</a:t>
            </a:r>
            <a:r>
              <a:rPr lang="en-US" sz="1000" dirty="0"/>
              <a:t>, 18 June 2013. PDF.</a:t>
            </a:r>
          </a:p>
          <a:p>
            <a:pPr fontAlgn="base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000" dirty="0" smtClean="0"/>
          </a:p>
          <a:p>
            <a:pPr fontAlgn="base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00" dirty="0" err="1" smtClean="0"/>
              <a:t>Goharian</a:t>
            </a:r>
            <a:r>
              <a:rPr lang="en-US" sz="1000" dirty="0"/>
              <a:t>, </a:t>
            </a:r>
            <a:r>
              <a:rPr lang="en-US" sz="1000" dirty="0" err="1"/>
              <a:t>Erfan</a:t>
            </a:r>
            <a:r>
              <a:rPr lang="en-US" sz="1000" dirty="0"/>
              <a:t>, Class 24: Create a WEAP Model. University of Utah. December 1, 2015. </a:t>
            </a:r>
          </a:p>
          <a:p>
            <a:pPr fontAlgn="base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00" i="1" dirty="0"/>
              <a:t>Jordan River Total Maximum Daily Load Water Quality Study - Phase 1</a:t>
            </a:r>
            <a:r>
              <a:rPr lang="en-US" sz="1000" dirty="0"/>
              <a:t>. Logan, Utah: Cirrus Ecological Solutions, LC, 5 June 2013. PDF. </a:t>
            </a:r>
          </a:p>
          <a:p>
            <a:pPr fontAlgn="base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000" dirty="0" smtClean="0"/>
          </a:p>
          <a:p>
            <a:pPr fontAlgn="base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00" dirty="0" smtClean="0"/>
              <a:t>Salt </a:t>
            </a:r>
            <a:r>
              <a:rPr lang="en-US" sz="1000" dirty="0"/>
              <a:t>Lake City County. "Blueprint Jordan River." </a:t>
            </a:r>
            <a:r>
              <a:rPr lang="en-US" sz="1000" i="1" dirty="0"/>
              <a:t>Blueprint Jordan River</a:t>
            </a:r>
            <a:r>
              <a:rPr lang="en-US" sz="1000" dirty="0"/>
              <a:t>. Salt Lake City County, Dec. 2008. Web. 01 Mar. 2016. &lt;http://www.slco.org/blueprint/&gt;. </a:t>
            </a:r>
          </a:p>
          <a:p>
            <a:pPr fontAlgn="base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000" dirty="0" smtClean="0"/>
          </a:p>
          <a:p>
            <a:pPr fontAlgn="base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00" dirty="0" smtClean="0"/>
              <a:t>Salt </a:t>
            </a:r>
            <a:r>
              <a:rPr lang="en-US" sz="1000" dirty="0"/>
              <a:t>Lake City County. "Watershed Planning and Restoration Program." </a:t>
            </a:r>
            <a:r>
              <a:rPr lang="en-US" sz="1000" i="1" dirty="0"/>
              <a:t>Water Quality</a:t>
            </a:r>
            <a:r>
              <a:rPr lang="en-US" sz="1000" dirty="0"/>
              <a:t>. Salt Lake City County, </a:t>
            </a:r>
            <a:r>
              <a:rPr lang="en-US" sz="1000" dirty="0" err="1"/>
              <a:t>n.d.</a:t>
            </a:r>
            <a:r>
              <a:rPr lang="en-US" sz="1000" dirty="0"/>
              <a:t> Web. 01 Mar. 2016. &lt;http://slco.org/watershed/wtrQual/wqBenificial.html&gt;. </a:t>
            </a:r>
          </a:p>
          <a:p>
            <a:pPr fontAlgn="base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000" dirty="0" smtClean="0"/>
          </a:p>
          <a:p>
            <a:pPr fontAlgn="base">
              <a:lnSpc>
                <a:spcPct val="1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000" dirty="0" err="1" smtClean="0"/>
              <a:t>Sieber</a:t>
            </a:r>
            <a:r>
              <a:rPr lang="en-US" sz="1000" dirty="0"/>
              <a:t>, Jack, and David </a:t>
            </a:r>
            <a:r>
              <a:rPr lang="en-US" sz="1000" dirty="0" err="1"/>
              <a:t>Purkey</a:t>
            </a:r>
            <a:r>
              <a:rPr lang="en-US" sz="1000" dirty="0"/>
              <a:t>. </a:t>
            </a:r>
            <a:r>
              <a:rPr lang="en-US" sz="1000" i="1" dirty="0"/>
              <a:t>Water Evaluation And Planning System User Guide</a:t>
            </a:r>
            <a:r>
              <a:rPr lang="en-US" sz="1000" dirty="0"/>
              <a:t>. Somerville, MA: Stockholm Environment Institute, U.S. Center, Aug. 2015. PDF. 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000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/>
              <a:t>Images</a:t>
            </a:r>
            <a:r>
              <a:rPr lang="en" sz="1000" dirty="0"/>
              <a:t>:</a:t>
            </a:r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000" u="sng" dirty="0">
                <a:solidFill>
                  <a:schemeClr val="tx1"/>
                </a:solidFill>
                <a:hlinkClick r:id="rId3"/>
              </a:rPr>
              <a:t>http://gdo-dcp.ucllnl.org/downscaled_cmip_projections/dcpInterface.html</a:t>
            </a:r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000" u="sng" dirty="0">
                <a:solidFill>
                  <a:schemeClr val="tx1"/>
                </a:solidFill>
                <a:hlinkClick r:id="rId4"/>
              </a:rPr>
              <a:t>http://udottraffic.utah.gov/</a:t>
            </a:r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000" u="sng" dirty="0">
                <a:solidFill>
                  <a:schemeClr val="tx1"/>
                </a:solidFill>
                <a:hlinkClick r:id="rId5"/>
              </a:rPr>
              <a:t>https://slco.org/flood-control/real-time-streamflow-totals/</a:t>
            </a:r>
          </a:p>
          <a:p>
            <a: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000" u="sng" dirty="0">
                <a:solidFill>
                  <a:schemeClr val="tx1"/>
                </a:solidFill>
                <a:hlinkClick r:id="rId6"/>
              </a:rPr>
              <a:t>https://awqms.utah.gov/HelpAbout.aspx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025611" y="14375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25611" y="14375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0130" y="1285103"/>
            <a:ext cx="811015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60" y="387178"/>
            <a:ext cx="4461632" cy="3641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359243"/>
            <a:ext cx="3138000" cy="31496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" sz="2400" dirty="0" smtClean="0"/>
              <a:t>Stakeholder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" sz="2400" dirty="0" smtClean="0"/>
              <a:t>Problem</a:t>
            </a:r>
            <a:endParaRPr lang="en" sz="2400" dirty="0"/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" sz="2400" dirty="0"/>
              <a:t>Background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" sz="2400" dirty="0"/>
              <a:t>Data Requirements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" sz="2400" dirty="0"/>
              <a:t>Data Collection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" sz="2400" dirty="0"/>
              <a:t>WEAP Model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" sz="2400" dirty="0"/>
              <a:t>Results</a:t>
            </a:r>
          </a:p>
          <a:p>
            <a:pPr marL="514350" lvl="0" indent="-28575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</a:pPr>
            <a:r>
              <a:rPr lang="en" sz="2400" dirty="0"/>
              <a:t>Conclusion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62" y="1874825"/>
            <a:ext cx="6905625" cy="197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863439" y="1318054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6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Stakeholder</a:t>
            </a:r>
            <a:endParaRPr lang="en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25611" y="14375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0130" y="1285103"/>
            <a:ext cx="811015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5" y="1437503"/>
            <a:ext cx="3058403" cy="2510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002" y="1177414"/>
            <a:ext cx="4521609" cy="30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151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Problem Statement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699" y="1285103"/>
            <a:ext cx="3881359" cy="15487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None/>
            </a:pPr>
            <a:r>
              <a:rPr lang="en" sz="1800" dirty="0"/>
              <a:t>Based on climate change scenarios, would changing the Wastewater Treatment Plant BOD effluent standards have a significant impact on DO levels in the Jordan River?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20130" y="1285103"/>
            <a:ext cx="811015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652" y="345349"/>
            <a:ext cx="4094648" cy="4094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25611" y="14375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0130" y="1285103"/>
            <a:ext cx="811015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25952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Jordan River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Jordan River TMDL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 </a:t>
            </a:r>
            <a:r>
              <a:rPr lang="en-US" sz="2400" dirty="0"/>
              <a:t>in Jordan River</a:t>
            </a:r>
          </a:p>
        </p:txBody>
      </p:sp>
      <p:pic>
        <p:nvPicPr>
          <p:cNvPr id="11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88" y="150397"/>
            <a:ext cx="3987114" cy="441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585" y="65993"/>
            <a:ext cx="4087610" cy="462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Requirements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25611" y="14375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0130" y="1285103"/>
            <a:ext cx="811015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851691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Font typeface="Arial" panose="020B0604020202020204" pitchFamily="34" charset="0"/>
              <a:buChar char="•"/>
            </a:pPr>
            <a:r>
              <a:rPr lang="en" dirty="0"/>
              <a:t>Watershed Areas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Font typeface="Arial" panose="020B0604020202020204" pitchFamily="34" charset="0"/>
              <a:buChar char="•"/>
            </a:pPr>
            <a:r>
              <a:rPr lang="en" dirty="0"/>
              <a:t>Crop Coefficients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Font typeface="Arial" panose="020B0604020202020204" pitchFamily="34" charset="0"/>
              <a:buChar char="•"/>
            </a:pPr>
            <a:r>
              <a:rPr lang="en" dirty="0"/>
              <a:t>River Lengths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Font typeface="Arial" panose="020B0604020202020204" pitchFamily="34" charset="0"/>
              <a:buChar char="•"/>
            </a:pPr>
            <a:r>
              <a:rPr lang="en" dirty="0"/>
              <a:t>Flow-Depth-Width Curves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Font typeface="Arial" panose="020B0604020202020204" pitchFamily="34" charset="0"/>
              <a:buChar char="•"/>
            </a:pPr>
            <a:r>
              <a:rPr lang="en" dirty="0"/>
              <a:t>Historical BOD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Font typeface="Arial" panose="020B0604020202020204" pitchFamily="34" charset="0"/>
              <a:buChar char="•"/>
            </a:pPr>
            <a:r>
              <a:rPr lang="en" dirty="0"/>
              <a:t>Headflows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Font typeface="Arial" panose="020B0604020202020204" pitchFamily="34" charset="0"/>
              <a:buChar char="•"/>
            </a:pPr>
            <a:r>
              <a:rPr lang="en" dirty="0"/>
              <a:t>Projected Climate Data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Precipitation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Air Temp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Wind Speed</a:t>
            </a:r>
          </a:p>
          <a:p>
            <a:pPr marL="97155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Relative Humidity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585" y="65993"/>
            <a:ext cx="4087610" cy="462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Flow-Depth-Width </a:t>
            </a:r>
            <a:r>
              <a:rPr lang="en" dirty="0" smtClean="0"/>
              <a:t>Curves</a:t>
            </a:r>
            <a:endParaRPr lang="en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8" y="4001751"/>
            <a:ext cx="20574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4"/>
          <p:cNvSpPr txBox="1"/>
          <p:nvPr/>
        </p:nvSpPr>
        <p:spPr>
          <a:xfrm>
            <a:off x="7400094" y="4728519"/>
            <a:ext cx="1743906" cy="373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i="1" dirty="0">
                <a:solidFill>
                  <a:schemeClr val="bg1"/>
                </a:solidFill>
              </a:rPr>
              <a:t>Data Collection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25611" y="14375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0130" y="1293341"/>
            <a:ext cx="811015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097" y="1017725"/>
            <a:ext cx="5340460" cy="3631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15" y="1170373"/>
            <a:ext cx="3399399" cy="271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696700" cy="58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Flows</a:t>
            </a:r>
          </a:p>
        </p:txBody>
      </p:sp>
      <p:sp>
        <p:nvSpPr>
          <p:cNvPr id="6" name="Shape 64"/>
          <p:cNvSpPr txBox="1"/>
          <p:nvPr/>
        </p:nvSpPr>
        <p:spPr>
          <a:xfrm>
            <a:off x="7400094" y="4728519"/>
            <a:ext cx="1743906" cy="373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i="1" dirty="0">
                <a:solidFill>
                  <a:schemeClr val="bg1"/>
                </a:solidFill>
              </a:rPr>
              <a:t>Data Collection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73211" y="1309817"/>
            <a:ext cx="75046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0130" y="1285103"/>
            <a:ext cx="811015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5136"/>
          <a:stretch/>
        </p:blipFill>
        <p:spPr>
          <a:xfrm>
            <a:off x="1520350" y="134600"/>
            <a:ext cx="5949799" cy="45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07" y="4213875"/>
            <a:ext cx="2257425" cy="495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Historical BOD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t="4716"/>
          <a:stretch/>
        </p:blipFill>
        <p:spPr>
          <a:xfrm>
            <a:off x="115850" y="4198430"/>
            <a:ext cx="2393700" cy="460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graphicFrame>
        <p:nvGraphicFramePr>
          <p:cNvPr id="112" name="Shape 112"/>
          <p:cNvGraphicFramePr/>
          <p:nvPr>
            <p:extLst>
              <p:ext uri="{D42A27DB-BD31-4B8C-83A1-F6EECF244321}">
                <p14:modId xmlns:p14="http://schemas.microsoft.com/office/powerpoint/2010/main" val="253827631"/>
              </p:ext>
            </p:extLst>
          </p:nvPr>
        </p:nvGraphicFramePr>
        <p:xfrm>
          <a:off x="5811825" y="5840995"/>
          <a:ext cx="3054693" cy="5729850"/>
        </p:xfrm>
        <a:graphic>
          <a:graphicData uri="http://schemas.openxmlformats.org/drawingml/2006/table">
            <a:tbl>
              <a:tblPr>
                <a:noFill/>
                <a:tableStyleId>{857751A6-1092-4E0A-8111-23147717A40D}</a:tableStyleId>
              </a:tblPr>
              <a:tblGrid>
                <a:gridCol w="526744"/>
                <a:gridCol w="644820"/>
                <a:gridCol w="603739"/>
                <a:gridCol w="680751"/>
                <a:gridCol w="598639"/>
              </a:tblGrid>
              <a:tr h="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City Creek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Mill Creek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Big Cottonwood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Jordan River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January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February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March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April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May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June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3.36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7.5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July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4.15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August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5.72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September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October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November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December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3.25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2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9" name="Shape 64"/>
          <p:cNvSpPr txBox="1"/>
          <p:nvPr/>
        </p:nvSpPr>
        <p:spPr>
          <a:xfrm>
            <a:off x="7400094" y="4728519"/>
            <a:ext cx="1743906" cy="3737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i="1" dirty="0">
                <a:solidFill>
                  <a:schemeClr val="bg1"/>
                </a:solidFill>
              </a:rPr>
              <a:t>Data Collection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873211" y="1285103"/>
            <a:ext cx="75046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5611" y="1437503"/>
            <a:ext cx="750467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0130" y="1285103"/>
            <a:ext cx="811015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56949"/>
              </p:ext>
            </p:extLst>
          </p:nvPr>
        </p:nvGraphicFramePr>
        <p:xfrm>
          <a:off x="1025611" y="1285103"/>
          <a:ext cx="4058217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121428"/>
                <a:gridCol w="1019890"/>
                <a:gridCol w="1235675"/>
                <a:gridCol w="681224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Monthly Averages BOD (mg/L) for Mill Creek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January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July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February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August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September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April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October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November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December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981" y="114574"/>
            <a:ext cx="3084225" cy="44543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551</Words>
  <Application>Microsoft Office PowerPoint</Application>
  <PresentationFormat>On-screen Show (16:9)</PresentationFormat>
  <Paragraphs>198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Theme1</vt:lpstr>
      <vt:lpstr>DO in the Jordan River</vt:lpstr>
      <vt:lpstr>Outline</vt:lpstr>
      <vt:lpstr>Stakeholder</vt:lpstr>
      <vt:lpstr>Problem Statement</vt:lpstr>
      <vt:lpstr>Background</vt:lpstr>
      <vt:lpstr>Data Requirements</vt:lpstr>
      <vt:lpstr>Flow-Depth-Width Curves</vt:lpstr>
      <vt:lpstr>Flows</vt:lpstr>
      <vt:lpstr>Historical BOD</vt:lpstr>
      <vt:lpstr>Projected Climate Data</vt:lpstr>
      <vt:lpstr>Schematic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Questions?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in the Jordan River</dc:title>
  <cp:lastModifiedBy>student</cp:lastModifiedBy>
  <cp:revision>20</cp:revision>
  <dcterms:modified xsi:type="dcterms:W3CDTF">2016-04-28T16:39:34Z</dcterms:modified>
</cp:coreProperties>
</file>